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56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el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25" name="Ondertitel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31" name="Tijdelijke aanduiding voor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5930274-4A77-4D1D-A2A3-9A78D7200A42}" type="datetimeFigureOut">
              <a:rPr lang="nl-NL" smtClean="0"/>
              <a:t>14-4-2016</a:t>
            </a:fld>
            <a:endParaRPr lang="nl-NL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CBBA553-A7AF-4A78-8E45-A31D5BA6C444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930274-4A77-4D1D-A2A3-9A78D7200A42}" type="datetimeFigureOut">
              <a:rPr lang="nl-NL" smtClean="0"/>
              <a:t>14-4-2016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BBA553-A7AF-4A78-8E45-A31D5BA6C44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5930274-4A77-4D1D-A2A3-9A78D7200A42}" type="datetimeFigureOut">
              <a:rPr lang="nl-NL" smtClean="0"/>
              <a:t>14-4-2016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CBBA553-A7AF-4A78-8E45-A31D5BA6C44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930274-4A77-4D1D-A2A3-9A78D7200A42}" type="datetimeFigureOut">
              <a:rPr lang="nl-NL" smtClean="0"/>
              <a:t>14-4-2016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BBA553-A7AF-4A78-8E45-A31D5BA6C44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5930274-4A77-4D1D-A2A3-9A78D7200A42}" type="datetimeFigureOut">
              <a:rPr lang="nl-NL" smtClean="0"/>
              <a:t>14-4-2016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CBBA553-A7AF-4A78-8E45-A31D5BA6C444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930274-4A77-4D1D-A2A3-9A78D7200A42}" type="datetimeFigureOut">
              <a:rPr lang="nl-NL" smtClean="0"/>
              <a:t>14-4-2016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BBA553-A7AF-4A78-8E45-A31D5BA6C44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930274-4A77-4D1D-A2A3-9A78D7200A42}" type="datetimeFigureOut">
              <a:rPr lang="nl-NL" smtClean="0"/>
              <a:t>14-4-2016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BBA553-A7AF-4A78-8E45-A31D5BA6C44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930274-4A77-4D1D-A2A3-9A78D7200A42}" type="datetimeFigureOut">
              <a:rPr lang="nl-NL" smtClean="0"/>
              <a:t>14-4-2016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BBA553-A7AF-4A78-8E45-A31D5BA6C44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5930274-4A77-4D1D-A2A3-9A78D7200A42}" type="datetimeFigureOut">
              <a:rPr lang="nl-NL" smtClean="0"/>
              <a:t>14-4-2016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BBA553-A7AF-4A78-8E45-A31D5BA6C44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930274-4A77-4D1D-A2A3-9A78D7200A42}" type="datetimeFigureOut">
              <a:rPr lang="nl-NL" smtClean="0"/>
              <a:t>14-4-2016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BBA553-A7AF-4A78-8E45-A31D5BA6C44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930274-4A77-4D1D-A2A3-9A78D7200A42}" type="datetimeFigureOut">
              <a:rPr lang="nl-NL" smtClean="0"/>
              <a:t>14-4-2016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BBA553-A7AF-4A78-8E45-A31D5BA6C444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jdelijke aanduiding voor afbeelding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jdelijke aanduiding voor titel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1" name="Tijdelijke aanduiding voor teks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27" name="Tijdelijke aanduiding voor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5930274-4A77-4D1D-A2A3-9A78D7200A42}" type="datetimeFigureOut">
              <a:rPr lang="nl-NL" smtClean="0"/>
              <a:t>14-4-2016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CBBA553-A7AF-4A78-8E45-A31D5BA6C444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Begeleiden van groepsprocessen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Hoofdstuk </a:t>
            </a:r>
            <a:r>
              <a:rPr lang="nl-NL" dirty="0" smtClean="0"/>
              <a:t>34 en 35</a:t>
            </a:r>
            <a:endParaRPr lang="nl-NL" dirty="0"/>
          </a:p>
        </p:txBody>
      </p:sp>
      <p:sp>
        <p:nvSpPr>
          <p:cNvPr id="4" name="Ondertitel 2"/>
          <p:cNvSpPr txBox="1">
            <a:spLocks/>
          </p:cNvSpPr>
          <p:nvPr/>
        </p:nvSpPr>
        <p:spPr>
          <a:xfrm>
            <a:off x="35794" y="4653136"/>
            <a:ext cx="2557389" cy="2109360"/>
          </a:xfrm>
          <a:prstGeom prst="rect">
            <a:avLst/>
          </a:prstGeom>
        </p:spPr>
        <p:txBody>
          <a:bodyPr vert="horz" lIns="45720" tIns="0" rIns="45720" bIns="0">
            <a:normAutofit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None/>
              <a:defRPr kumimoji="0" sz="2200" kern="1200" baseline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None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nl-NL" dirty="0" smtClean="0"/>
              <a:t>VP15 Begeleidingskunde</a:t>
            </a:r>
          </a:p>
          <a:p>
            <a:endParaRPr lang="nl-NL" dirty="0"/>
          </a:p>
          <a:p>
            <a:r>
              <a:rPr lang="nl-NL" dirty="0" smtClean="0"/>
              <a:t>Carin Hogenbirk</a:t>
            </a:r>
          </a:p>
          <a:p>
            <a:r>
              <a:rPr lang="nl-NL" dirty="0" smtClean="0"/>
              <a:t>April 2016</a:t>
            </a:r>
            <a:endParaRPr lang="nl-NL" dirty="0"/>
          </a:p>
        </p:txBody>
      </p:sp>
      <p:pic>
        <p:nvPicPr>
          <p:cNvPr id="5" name="Picture 2" descr="Traject V&amp;V begeleiden niveau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550"/>
            <a:ext cx="2699792" cy="3360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3554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een groep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Groepsdynamica</a:t>
            </a:r>
          </a:p>
          <a:p>
            <a:pPr lvl="1"/>
            <a:r>
              <a:rPr lang="nl-NL" dirty="0" smtClean="0"/>
              <a:t>Krachtenspel</a:t>
            </a:r>
          </a:p>
          <a:p>
            <a:r>
              <a:rPr lang="nl-NL" dirty="0" smtClean="0"/>
              <a:t>Kenmerken van een groep</a:t>
            </a:r>
          </a:p>
          <a:p>
            <a:pPr lvl="1"/>
            <a:r>
              <a:rPr lang="nl-NL" dirty="0" smtClean="0"/>
              <a:t>Doel</a:t>
            </a:r>
          </a:p>
          <a:p>
            <a:pPr lvl="1"/>
            <a:r>
              <a:rPr lang="nl-NL" dirty="0" smtClean="0"/>
              <a:t>Groepsinteractie</a:t>
            </a:r>
          </a:p>
          <a:p>
            <a:pPr lvl="2"/>
            <a:r>
              <a:rPr lang="nl-NL" dirty="0" smtClean="0"/>
              <a:t>Interactie onderling</a:t>
            </a:r>
          </a:p>
          <a:p>
            <a:pPr lvl="1"/>
            <a:r>
              <a:rPr lang="nl-NL" dirty="0" smtClean="0"/>
              <a:t>Machtsstructuur</a:t>
            </a:r>
          </a:p>
          <a:p>
            <a:pPr lvl="2"/>
            <a:r>
              <a:rPr lang="nl-NL" dirty="0" smtClean="0"/>
              <a:t>Leiders</a:t>
            </a:r>
          </a:p>
          <a:p>
            <a:pPr lvl="2"/>
            <a:r>
              <a:rPr lang="nl-NL" dirty="0" smtClean="0"/>
              <a:t>Middenpositie</a:t>
            </a:r>
          </a:p>
          <a:p>
            <a:pPr lvl="2"/>
            <a:r>
              <a:rPr lang="nl-NL" dirty="0"/>
              <a:t>M</a:t>
            </a:r>
            <a:r>
              <a:rPr lang="nl-NL" dirty="0" smtClean="0"/>
              <a:t>eelopers</a:t>
            </a:r>
            <a:endParaRPr lang="nl-NL" dirty="0" smtClean="0"/>
          </a:p>
          <a:p>
            <a:pPr lvl="1"/>
            <a:r>
              <a:rPr lang="nl-NL" dirty="0" smtClean="0"/>
              <a:t>Groepsnorm</a:t>
            </a:r>
          </a:p>
          <a:p>
            <a:pPr lvl="2"/>
            <a:r>
              <a:rPr lang="nl-NL" dirty="0" smtClean="0"/>
              <a:t>Ongeschreven regels voor gedrag</a:t>
            </a:r>
          </a:p>
          <a:p>
            <a:pPr lvl="1"/>
            <a:r>
              <a:rPr lang="nl-NL" dirty="0" smtClean="0"/>
              <a:t>Groepsrollen</a:t>
            </a:r>
          </a:p>
          <a:p>
            <a:pPr lvl="2"/>
            <a:endParaRPr lang="nl-NL" dirty="0"/>
          </a:p>
        </p:txBody>
      </p:sp>
      <p:pic>
        <p:nvPicPr>
          <p:cNvPr id="1026" name="Picture 2" descr="http://www.terdoes.nl/images/foto/welkom_in_groep_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211481"/>
            <a:ext cx="4461917" cy="2650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4579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jajuf.nl/files/2014/12/people-467438_1280-485x300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206" r="100000">
                        <a14:backgroundMark x1="25773" y1="2000" x2="30928" y2="1667"/>
                        <a14:backgroundMark x1="23093" y1="2333" x2="28454" y2="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3976" y="4653135"/>
            <a:ext cx="3564528" cy="22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Indelingen van groepen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Primaire groep</a:t>
            </a:r>
          </a:p>
          <a:p>
            <a:pPr lvl="1"/>
            <a:r>
              <a:rPr lang="nl-NL" dirty="0" smtClean="0"/>
              <a:t>Persoonlijke, intieme relaties</a:t>
            </a:r>
          </a:p>
          <a:p>
            <a:pPr lvl="2"/>
            <a:r>
              <a:rPr lang="nl-NL" dirty="0" smtClean="0"/>
              <a:t>Gezin</a:t>
            </a:r>
          </a:p>
          <a:p>
            <a:pPr lvl="2"/>
            <a:r>
              <a:rPr lang="nl-NL" dirty="0" smtClean="0"/>
              <a:t>Vriendengroep</a:t>
            </a:r>
          </a:p>
          <a:p>
            <a:pPr lvl="3"/>
            <a:r>
              <a:rPr lang="nl-NL" dirty="0" smtClean="0"/>
              <a:t>Langdurig</a:t>
            </a:r>
          </a:p>
          <a:p>
            <a:pPr lvl="3"/>
            <a:r>
              <a:rPr lang="nl-NL" dirty="0" smtClean="0"/>
              <a:t>Unieke </a:t>
            </a:r>
            <a:r>
              <a:rPr lang="nl-NL" dirty="0" smtClean="0"/>
              <a:t>plaats/onvervangbaar</a:t>
            </a:r>
            <a:endParaRPr lang="nl-NL" dirty="0" smtClean="0"/>
          </a:p>
          <a:p>
            <a:r>
              <a:rPr lang="nl-NL" dirty="0" smtClean="0"/>
              <a:t>Secundaire groep</a:t>
            </a:r>
          </a:p>
          <a:p>
            <a:pPr lvl="1"/>
            <a:r>
              <a:rPr lang="nl-NL" dirty="0" smtClean="0"/>
              <a:t>Taak staat centraal</a:t>
            </a:r>
          </a:p>
          <a:p>
            <a:pPr lvl="1"/>
            <a:r>
              <a:rPr lang="nl-NL" dirty="0" smtClean="0"/>
              <a:t>Zakelijke omgang</a:t>
            </a:r>
          </a:p>
          <a:p>
            <a:pPr lvl="2"/>
            <a:r>
              <a:rPr lang="nl-NL" dirty="0" smtClean="0"/>
              <a:t>Werk</a:t>
            </a:r>
          </a:p>
          <a:p>
            <a:pPr lvl="2"/>
            <a:r>
              <a:rPr lang="nl-NL" dirty="0" smtClean="0"/>
              <a:t>School</a:t>
            </a:r>
          </a:p>
          <a:p>
            <a:pPr lvl="3"/>
            <a:r>
              <a:rPr lang="nl-NL" dirty="0" smtClean="0"/>
              <a:t>Afspraken staan op papier</a:t>
            </a:r>
          </a:p>
          <a:p>
            <a:pPr lvl="3"/>
            <a:r>
              <a:rPr lang="nl-NL" dirty="0" smtClean="0"/>
              <a:t>Beleefdheidsregels</a:t>
            </a:r>
            <a:endParaRPr lang="nl-NL" dirty="0" smtClean="0"/>
          </a:p>
          <a:p>
            <a:pPr lvl="2"/>
            <a:endParaRPr lang="nl-NL" dirty="0" smtClean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23846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gastouderopvang-gerda.nl/0_0_0_0_250_202_csupload_67336924.jpg?u=11041719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759403"/>
            <a:ext cx="2597274" cy="2098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indeling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Formele groep</a:t>
            </a:r>
          </a:p>
          <a:p>
            <a:pPr lvl="1"/>
            <a:r>
              <a:rPr lang="nl-NL" dirty="0" smtClean="0"/>
              <a:t>Zorgvragers in verpleeg-ziekenhuis</a:t>
            </a:r>
          </a:p>
          <a:p>
            <a:pPr lvl="2"/>
            <a:r>
              <a:rPr lang="nl-NL" dirty="0" smtClean="0"/>
              <a:t>Regels staan vast</a:t>
            </a:r>
          </a:p>
          <a:p>
            <a:pPr lvl="2"/>
            <a:r>
              <a:rPr lang="nl-NL" dirty="0" smtClean="0"/>
              <a:t>Duidelijk taakverdeling</a:t>
            </a:r>
          </a:p>
          <a:p>
            <a:pPr lvl="2"/>
            <a:r>
              <a:rPr lang="nl-NL" dirty="0" smtClean="0"/>
              <a:t>Besluitvorming</a:t>
            </a:r>
          </a:p>
          <a:p>
            <a:r>
              <a:rPr lang="nl-NL" dirty="0" smtClean="0"/>
              <a:t>Informele groep</a:t>
            </a:r>
          </a:p>
          <a:p>
            <a:pPr lvl="1"/>
            <a:r>
              <a:rPr lang="nl-NL" dirty="0" smtClean="0"/>
              <a:t>Vriendengroep</a:t>
            </a:r>
          </a:p>
          <a:p>
            <a:pPr lvl="1"/>
            <a:r>
              <a:rPr lang="nl-NL" dirty="0" smtClean="0"/>
              <a:t>Gemeenschappelijke belangstelling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6681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obsdenbeemd.nl/syndeo_data/media/plaatjes_nieuwsitems/minio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221088"/>
            <a:ext cx="6886808" cy="2754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indeling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Homogeen</a:t>
            </a:r>
          </a:p>
          <a:p>
            <a:pPr lvl="1"/>
            <a:r>
              <a:rPr lang="nl-NL" dirty="0" smtClean="0"/>
              <a:t>Groepssamenstelling is overeenkomstig</a:t>
            </a:r>
          </a:p>
          <a:p>
            <a:pPr lvl="2"/>
            <a:r>
              <a:rPr lang="nl-NL" dirty="0" smtClean="0"/>
              <a:t>Leeftijd</a:t>
            </a:r>
          </a:p>
          <a:p>
            <a:pPr lvl="2"/>
            <a:r>
              <a:rPr lang="nl-NL" dirty="0" smtClean="0"/>
              <a:t>Sekse</a:t>
            </a:r>
          </a:p>
          <a:p>
            <a:pPr lvl="2"/>
            <a:r>
              <a:rPr lang="nl-NL" dirty="0" smtClean="0"/>
              <a:t>Problematiek</a:t>
            </a:r>
          </a:p>
          <a:p>
            <a:r>
              <a:rPr lang="nl-NL" dirty="0" smtClean="0"/>
              <a:t>Heterogeen</a:t>
            </a:r>
          </a:p>
          <a:p>
            <a:pPr lvl="1"/>
            <a:r>
              <a:rPr lang="nl-NL" dirty="0" smtClean="0"/>
              <a:t>Groepssamenstelling is verschillend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8313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vonnetje.isdenaam.nl/homepage/show/59769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1" y="3305117"/>
            <a:ext cx="5832648" cy="3552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In-</a:t>
            </a:r>
            <a:r>
              <a:rPr lang="nl-NL" dirty="0" err="1" smtClean="0"/>
              <a:t>group</a:t>
            </a:r>
            <a:r>
              <a:rPr lang="nl-NL" dirty="0" smtClean="0"/>
              <a:t> / </a:t>
            </a:r>
            <a:r>
              <a:rPr lang="nl-NL" dirty="0" smtClean="0"/>
              <a:t>out-</a:t>
            </a:r>
            <a:r>
              <a:rPr lang="nl-NL" dirty="0" err="1" smtClean="0"/>
              <a:t>group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Wij gevoel</a:t>
            </a:r>
          </a:p>
          <a:p>
            <a:pPr lvl="1"/>
            <a:r>
              <a:rPr lang="nl-NL" dirty="0" smtClean="0"/>
              <a:t>In </a:t>
            </a:r>
            <a:r>
              <a:rPr lang="nl-NL" dirty="0" err="1" smtClean="0"/>
              <a:t>group</a:t>
            </a:r>
            <a:endParaRPr lang="nl-NL" dirty="0" smtClean="0"/>
          </a:p>
          <a:p>
            <a:pPr lvl="1"/>
            <a:r>
              <a:rPr lang="nl-NL" dirty="0" smtClean="0"/>
              <a:t>Versus zij</a:t>
            </a:r>
          </a:p>
          <a:p>
            <a:pPr lvl="1"/>
            <a:r>
              <a:rPr lang="nl-NL" dirty="0" smtClean="0"/>
              <a:t>Groepscohesie</a:t>
            </a:r>
          </a:p>
          <a:p>
            <a:pPr lvl="2"/>
            <a:r>
              <a:rPr lang="nl-NL" dirty="0" smtClean="0"/>
              <a:t>Volk</a:t>
            </a:r>
          </a:p>
          <a:p>
            <a:pPr lvl="2"/>
            <a:r>
              <a:rPr lang="nl-NL" dirty="0" smtClean="0"/>
              <a:t>Kleding</a:t>
            </a:r>
          </a:p>
          <a:p>
            <a:pPr lvl="2"/>
            <a:r>
              <a:rPr lang="nl-NL" dirty="0" smtClean="0"/>
              <a:t>Wijze van groeten</a:t>
            </a:r>
          </a:p>
          <a:p>
            <a:pPr lvl="2"/>
            <a:r>
              <a:rPr lang="nl-NL" dirty="0" smtClean="0"/>
              <a:t>Groepsdruk</a:t>
            </a:r>
          </a:p>
          <a:p>
            <a:pPr lvl="2"/>
            <a:r>
              <a:rPr lang="nl-NL" dirty="0" smtClean="0"/>
              <a:t>Verlies van </a:t>
            </a:r>
            <a:r>
              <a:rPr lang="nl-NL" dirty="0" smtClean="0"/>
              <a:t>identiteit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5528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Rol verpleegkundige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Observatie groepsleden</a:t>
            </a:r>
          </a:p>
          <a:p>
            <a:pPr lvl="1"/>
            <a:r>
              <a:rPr lang="nl-NL" dirty="0" smtClean="0"/>
              <a:t>Individueel</a:t>
            </a:r>
          </a:p>
          <a:p>
            <a:pPr lvl="1"/>
            <a:r>
              <a:rPr lang="nl-NL" dirty="0" smtClean="0"/>
              <a:t>Als groep</a:t>
            </a:r>
          </a:p>
          <a:p>
            <a:pPr lvl="2"/>
            <a:r>
              <a:rPr lang="nl-NL" dirty="0" smtClean="0"/>
              <a:t>Wie beïnvloedt wie</a:t>
            </a:r>
          </a:p>
          <a:p>
            <a:pPr lvl="2"/>
            <a:r>
              <a:rPr lang="nl-NL" dirty="0" smtClean="0"/>
              <a:t>Wat is daarvan het resultaat</a:t>
            </a:r>
          </a:p>
          <a:p>
            <a:pPr lvl="3"/>
            <a:r>
              <a:rPr lang="nl-NL" dirty="0" smtClean="0"/>
              <a:t>Groepsplan</a:t>
            </a:r>
          </a:p>
          <a:p>
            <a:pPr lvl="3"/>
            <a:r>
              <a:rPr lang="nl-NL" dirty="0" smtClean="0"/>
              <a:t>Begeleiding</a:t>
            </a:r>
          </a:p>
          <a:p>
            <a:pPr lvl="4"/>
            <a:r>
              <a:rPr lang="nl-NL" dirty="0" smtClean="0"/>
              <a:t>Optimaliseren groepsklimaat</a:t>
            </a:r>
          </a:p>
          <a:p>
            <a:pPr lvl="4"/>
            <a:r>
              <a:rPr lang="nl-NL" dirty="0" smtClean="0"/>
              <a:t>Groep gebruiken als therapeutisch klimaat</a:t>
            </a:r>
          </a:p>
          <a:p>
            <a:pPr lvl="5"/>
            <a:r>
              <a:rPr lang="nl-NL" dirty="0" smtClean="0"/>
              <a:t>Stimuleren</a:t>
            </a:r>
          </a:p>
          <a:p>
            <a:pPr lvl="5"/>
            <a:r>
              <a:rPr lang="nl-NL" dirty="0" smtClean="0"/>
              <a:t>Afremmen</a:t>
            </a:r>
          </a:p>
          <a:p>
            <a:pPr lvl="5"/>
            <a:r>
              <a:rPr lang="nl-NL" dirty="0" smtClean="0"/>
              <a:t>Aanspreken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9846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Begeleiden in groepen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Sfeer</a:t>
            </a:r>
          </a:p>
          <a:p>
            <a:pPr lvl="1"/>
            <a:r>
              <a:rPr lang="nl-NL" dirty="0" smtClean="0"/>
              <a:t>Structuur</a:t>
            </a:r>
          </a:p>
          <a:p>
            <a:pPr lvl="1"/>
            <a:r>
              <a:rPr lang="nl-NL" dirty="0" smtClean="0"/>
              <a:t>Doelstellingen</a:t>
            </a:r>
          </a:p>
          <a:p>
            <a:pPr lvl="1"/>
            <a:r>
              <a:rPr lang="nl-NL" dirty="0" smtClean="0"/>
              <a:t>Formele en informele regels zijn duidelijk</a:t>
            </a:r>
          </a:p>
          <a:p>
            <a:pPr lvl="1"/>
            <a:r>
              <a:rPr lang="nl-NL" dirty="0" smtClean="0"/>
              <a:t>Oog voor het individu</a:t>
            </a:r>
          </a:p>
          <a:p>
            <a:pPr lvl="2"/>
            <a:r>
              <a:rPr lang="nl-NL" dirty="0" smtClean="0"/>
              <a:t>Behoeftes verachtingen en wensen</a:t>
            </a:r>
          </a:p>
          <a:p>
            <a:pPr lvl="2"/>
            <a:r>
              <a:rPr lang="nl-NL" dirty="0" smtClean="0"/>
              <a:t>Inspraak</a:t>
            </a:r>
          </a:p>
          <a:p>
            <a:pPr lvl="2"/>
            <a:r>
              <a:rPr lang="nl-NL" dirty="0" smtClean="0"/>
              <a:t>Rolverdeling</a:t>
            </a:r>
          </a:p>
          <a:p>
            <a:pPr lvl="2"/>
            <a:r>
              <a:rPr lang="nl-NL" dirty="0" smtClean="0"/>
              <a:t>Open communicatie</a:t>
            </a:r>
          </a:p>
          <a:p>
            <a:pPr lvl="2"/>
            <a:r>
              <a:rPr lang="nl-NL" dirty="0" smtClean="0"/>
              <a:t>Onderling vertrouwen</a:t>
            </a:r>
          </a:p>
          <a:p>
            <a:pPr lvl="2"/>
            <a:r>
              <a:rPr lang="nl-NL" dirty="0" smtClean="0"/>
              <a:t>Op elkaar ingespeeld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24125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9416"/>
            <a:ext cx="5410944" cy="1387536"/>
          </a:xfrm>
        </p:spPr>
        <p:txBody>
          <a:bodyPr/>
          <a:lstStyle/>
          <a:p>
            <a:r>
              <a:rPr lang="nl-NL" dirty="0" smtClean="0"/>
              <a:t>Pagina 246 opdracht 1,3,5</a:t>
            </a:r>
          </a:p>
          <a:p>
            <a:r>
              <a:rPr lang="nl-NL" dirty="0" smtClean="0"/>
              <a:t>Pagina 248 opdracht 3,4,5</a:t>
            </a:r>
            <a:endParaRPr lang="nl-NL" dirty="0"/>
          </a:p>
        </p:txBody>
      </p:sp>
      <p:pic>
        <p:nvPicPr>
          <p:cNvPr id="4" name="Picture 2" descr="Traject V&amp;V begeleiden niveau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09008">
            <a:off x="7104174" y="4599532"/>
            <a:ext cx="1878669" cy="233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http://www.fontein.nl/uimages/afscheid%203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243020"/>
            <a:ext cx="3884662" cy="3768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33027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vervloed">
  <a:themeElements>
    <a:clrScheme name="Overvloed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vervloe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vervloed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53</TotalTime>
  <Words>178</Words>
  <Application>Microsoft Office PowerPoint</Application>
  <PresentationFormat>Diavoorstelling (4:3)</PresentationFormat>
  <Paragraphs>89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Overvloed</vt:lpstr>
      <vt:lpstr>Begeleiden van groepsprocessen</vt:lpstr>
      <vt:lpstr>Wat is een groep</vt:lpstr>
      <vt:lpstr>Indelingen van groepen</vt:lpstr>
      <vt:lpstr>indeling</vt:lpstr>
      <vt:lpstr>indeling</vt:lpstr>
      <vt:lpstr>In-group / out-group</vt:lpstr>
      <vt:lpstr>Rol verpleegkundige</vt:lpstr>
      <vt:lpstr>Begeleiden in groepen</vt:lpstr>
      <vt:lpstr>opdrachten</vt:lpstr>
    </vt:vector>
  </TitlesOfParts>
  <Company>Onderwijsgroep Noord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Begeleiden van groepsprocessen</dc:title>
  <dc:creator>C.A. Hogenbirk</dc:creator>
  <cp:lastModifiedBy>C.A. Hogenbirk</cp:lastModifiedBy>
  <cp:revision>15</cp:revision>
  <dcterms:created xsi:type="dcterms:W3CDTF">2016-04-14T06:34:35Z</dcterms:created>
  <dcterms:modified xsi:type="dcterms:W3CDTF">2016-04-14T19:12:39Z</dcterms:modified>
</cp:coreProperties>
</file>